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 id="2147483739" r:id="rId5"/>
  </p:sldMasterIdLst>
  <p:notesMasterIdLst>
    <p:notesMasterId r:id="rId7"/>
  </p:notesMasterIdLst>
  <p:handoutMasterIdLst>
    <p:handoutMasterId r:id="rId8"/>
  </p:handoutMasterIdLst>
  <p:sldIdLst>
    <p:sldId id="2147481257" r:id="rId6"/>
  </p:sldIdLst>
  <p:sldSz cx="14630400" cy="8229600"/>
  <p:notesSz cx="6881813" cy="9296400"/>
  <p:embeddedFontLst>
    <p:embeddedFont>
      <p:font typeface="Poppins" panose="00000500000000000000" pitchFamily="2" charset="0"/>
      <p:regular r:id="rId9"/>
      <p:bold r:id="rId10"/>
      <p:italic r:id="rId11"/>
      <p:boldItalic r:id="rId12"/>
    </p:embeddedFont>
    <p:embeddedFont>
      <p:font typeface="Segoe UI" panose="020B0502040204020203" pitchFamily="34" charset="0"/>
      <p:regular r:id="rId13"/>
      <p:bold r:id="rId14"/>
      <p:italic r:id="rId15"/>
      <p:boldItalic r:id="rId16"/>
    </p:embeddedFont>
    <p:embeddedFont>
      <p:font typeface="Segoe UI Light" panose="020B0502040204020203" pitchFamily="34" charset="0"/>
      <p:regular r:id="rId17"/>
      <p:italic r:id="rId18"/>
    </p:embeddedFont>
    <p:embeddedFont>
      <p:font typeface="Segoe UI Semilight" panose="020B0402040204020203" pitchFamily="34" charset="0"/>
      <p:regular r:id="rId19"/>
      <p:italic r:id="rId20"/>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59"/>
    <a:srgbClr val="2395CD"/>
    <a:srgbClr val="026373"/>
    <a:srgbClr val="0096A9"/>
    <a:srgbClr val="235A5F"/>
    <a:srgbClr val="006580"/>
    <a:srgbClr val="595959"/>
    <a:srgbClr val="F2F2F2"/>
    <a:srgbClr val="007F80"/>
    <a:srgbClr val="ACB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05" autoAdjust="0"/>
    <p:restoredTop sz="94345" autoAdjust="0"/>
  </p:normalViewPr>
  <p:slideViewPr>
    <p:cSldViewPr snapToGrid="0">
      <p:cViewPr varScale="1">
        <p:scale>
          <a:sx n="93" d="100"/>
          <a:sy n="93" d="100"/>
        </p:scale>
        <p:origin x="588" y="102"/>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 Id="rId27" Type="http://schemas.openxmlformats.org/officeDocument/2006/relationships/customXml" Target="../customXml/item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on Knox-Meade" userId="9add29cb-6821-43c7-a287-0793ac386e0f" providerId="ADAL" clId="{8C1383B3-1584-44F1-A0DA-622665587E50}"/>
    <pc:docChg chg="delSld">
      <pc:chgData name="Alyson Knox-Meade" userId="9add29cb-6821-43c7-a287-0793ac386e0f" providerId="ADAL" clId="{8C1383B3-1584-44F1-A0DA-622665587E50}" dt="2025-10-28T18:39:46.367" v="0" actId="2696"/>
      <pc:docMkLst>
        <pc:docMk/>
      </pc:docMkLst>
      <pc:sldChg chg="del">
        <pc:chgData name="Alyson Knox-Meade" userId="9add29cb-6821-43c7-a287-0793ac386e0f" providerId="ADAL" clId="{8C1383B3-1584-44F1-A0DA-622665587E50}" dt="2025-10-28T18:39:46.367" v="0" actId="2696"/>
        <pc:sldMkLst>
          <pc:docMk/>
          <pc:sldMk cId="3595695917" sldId="1104"/>
        </pc:sldMkLst>
      </pc:sldChg>
    </pc:docChg>
  </pc:docChgLst>
  <pc:docChgLst>
    <pc:chgData name="Alyson Knox-Meade" userId="9add29cb-6821-43c7-a287-0793ac386e0f" providerId="ADAL" clId="{F8B396E0-2B10-4869-8759-60CAA2300048}"/>
    <pc:docChg chg="delSld">
      <pc:chgData name="Alyson Knox-Meade" userId="9add29cb-6821-43c7-a287-0793ac386e0f" providerId="ADAL" clId="{F8B396E0-2B10-4869-8759-60CAA2300048}" dt="2019-10-03T21:23:29.975" v="3" actId="2696"/>
      <pc:docMkLst>
        <pc:docMk/>
      </pc:docMkLst>
      <pc:sldChg chg="del">
        <pc:chgData name="Alyson Knox-Meade" userId="9add29cb-6821-43c7-a287-0793ac386e0f" providerId="ADAL" clId="{F8B396E0-2B10-4869-8759-60CAA2300048}" dt="2019-10-03T21:23:23.981" v="0" actId="2696"/>
        <pc:sldMkLst>
          <pc:docMk/>
          <pc:sldMk cId="3937485807" sldId="1105"/>
        </pc:sldMkLst>
      </pc:sldChg>
      <pc:sldChg chg="del">
        <pc:chgData name="Alyson Knox-Meade" userId="9add29cb-6821-43c7-a287-0793ac386e0f" providerId="ADAL" clId="{F8B396E0-2B10-4869-8759-60CAA2300048}" dt="2019-10-03T21:23:25.909" v="1" actId="2696"/>
        <pc:sldMkLst>
          <pc:docMk/>
          <pc:sldMk cId="3781619659" sldId="1106"/>
        </pc:sldMkLst>
      </pc:sldChg>
      <pc:sldChg chg="del">
        <pc:chgData name="Alyson Knox-Meade" userId="9add29cb-6821-43c7-a287-0793ac386e0f" providerId="ADAL" clId="{F8B396E0-2B10-4869-8759-60CAA2300048}" dt="2019-10-03T21:23:27.824" v="2" actId="2696"/>
        <pc:sldMkLst>
          <pc:docMk/>
          <pc:sldMk cId="2941226625" sldId="1107"/>
        </pc:sldMkLst>
      </pc:sldChg>
      <pc:sldChg chg="del">
        <pc:chgData name="Alyson Knox-Meade" userId="9add29cb-6821-43c7-a287-0793ac386e0f" providerId="ADAL" clId="{F8B396E0-2B10-4869-8759-60CAA2300048}" dt="2019-10-03T21:23:29.975" v="3" actId="2696"/>
        <pc:sldMkLst>
          <pc:docMk/>
          <pc:sldMk cId="3297795536" sldId="11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10/28/2025</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10/28/2025</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10/28/2025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10/28/2025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10/28/2025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10/28/2025</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10/28/2025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10/28/2025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10/28/2025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10/28/2025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10/28/2025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EF0D6-5306-4AC5-A6CD-606442892DD4}"/>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5F39B65E-54B4-415C-BD8B-E0DCE2DD9C00}"/>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326FC818-5B0A-4C58-BC42-493497C1A456}"/>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5" name="Footer Placeholder 4">
            <a:extLst>
              <a:ext uri="{FF2B5EF4-FFF2-40B4-BE49-F238E27FC236}">
                <a16:creationId xmlns:a16="http://schemas.microsoft.com/office/drawing/2014/main" id="{87D2910E-40CF-4257-98CD-066B15976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425FA-0A5F-49F5-BB4B-117AF6848F72}"/>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12375124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460E-9625-4DD4-9AAF-6C5EDA6369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838866-2102-42A6-9B58-232DB42C3F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04D5D-2D7B-4F91-B910-C49F6E19A246}"/>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5" name="Footer Placeholder 4">
            <a:extLst>
              <a:ext uri="{FF2B5EF4-FFF2-40B4-BE49-F238E27FC236}">
                <a16:creationId xmlns:a16="http://schemas.microsoft.com/office/drawing/2014/main" id="{1C53EB0A-3CE7-456B-8666-3A7B8F311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1EBB7-3EB9-4D01-932D-2DA6CFE7BF00}"/>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38345501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2683-AB13-4CBF-8D15-314069F2C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A6196D35-2E37-4B6D-B90F-D77128FDD3C4}"/>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F2FB49-5DB8-4278-9749-3B1B45FDC974}"/>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5" name="Footer Placeholder 4">
            <a:extLst>
              <a:ext uri="{FF2B5EF4-FFF2-40B4-BE49-F238E27FC236}">
                <a16:creationId xmlns:a16="http://schemas.microsoft.com/office/drawing/2014/main" id="{D55CA11C-4AFF-43E9-937B-30F143508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B8618-8B47-4109-8859-AB22B4062B58}"/>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25537204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0665-589C-4B00-AE7C-165575FBC5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A6CAB7-F0AD-4D88-89C8-79825E552550}"/>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72A13A-6B03-4509-9C15-8610C73BA18C}"/>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C0C2A6-6B19-429D-BFAA-F19C0D2F538B}"/>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6" name="Footer Placeholder 5">
            <a:extLst>
              <a:ext uri="{FF2B5EF4-FFF2-40B4-BE49-F238E27FC236}">
                <a16:creationId xmlns:a16="http://schemas.microsoft.com/office/drawing/2014/main" id="{7C7AE127-03B3-44D3-9989-5895012F8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B80765-0F4E-4DDD-B744-9D86D7B4F020}"/>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9323740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9FF4-EA4F-4BE5-83BA-093797F11221}"/>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CD7E6F-D1A7-4EC4-A798-6515E5F7F4C9}"/>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C13106AB-8357-4C0D-B9D5-DB9FC483F97A}"/>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61582-8C96-4E8D-BC06-EE111203421D}"/>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EEC3A6B5-AFB3-46BE-BDE8-D9EAC38AA77D}"/>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1EF17-830E-424E-95F9-84846DEA3968}"/>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8" name="Footer Placeholder 7">
            <a:extLst>
              <a:ext uri="{FF2B5EF4-FFF2-40B4-BE49-F238E27FC236}">
                <a16:creationId xmlns:a16="http://schemas.microsoft.com/office/drawing/2014/main" id="{BB7AA3F5-18C3-4B3B-B1AF-7944BE808D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8D959D-E126-4442-8869-C6676F7C1100}"/>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88860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C7BE-C48D-4760-9EED-87B743272B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2AD6DB-3465-4EE6-B38E-A07A70579D1E}"/>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4" name="Footer Placeholder 3">
            <a:extLst>
              <a:ext uri="{FF2B5EF4-FFF2-40B4-BE49-F238E27FC236}">
                <a16:creationId xmlns:a16="http://schemas.microsoft.com/office/drawing/2014/main" id="{478E646D-A9D7-4A38-A9BF-9679DC43FA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6265F8-4BAB-474A-9C93-7DE9B95E5A72}"/>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484265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24569-DBBD-4F79-BDB4-2BDD26F7DFAA}"/>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3" name="Footer Placeholder 2">
            <a:extLst>
              <a:ext uri="{FF2B5EF4-FFF2-40B4-BE49-F238E27FC236}">
                <a16:creationId xmlns:a16="http://schemas.microsoft.com/office/drawing/2014/main" id="{8FD5A5BE-59CC-4189-9380-0D8FC7BDDC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D76A7B-490B-4CF0-AFF0-CA48AF014791}"/>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2477984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882C-FF98-4459-9067-31D84C5BB35A}"/>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69AD226B-CA09-44AF-87C7-5EDFF4777E4A}"/>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1AD8B3-23E2-4EEE-B069-D87579AC38F6}"/>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0A2539C-9900-4E98-8F93-1C6A40F7BB5B}"/>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6" name="Footer Placeholder 5">
            <a:extLst>
              <a:ext uri="{FF2B5EF4-FFF2-40B4-BE49-F238E27FC236}">
                <a16:creationId xmlns:a16="http://schemas.microsoft.com/office/drawing/2014/main" id="{765F89F6-5988-41E6-A1B9-DBE423A103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E51EE-2244-4744-8A63-3F5DBBFB329D}"/>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2308970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0233-605C-4FB3-9102-70C4B3CA6F6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30534E09-17CF-40E7-994C-65F7EB727F7A}"/>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D7978C32-3DC4-4B0E-9992-4A1336385C6D}"/>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D691AFB2-1054-4F94-BF33-C896A73A2D4B}"/>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6" name="Footer Placeholder 5">
            <a:extLst>
              <a:ext uri="{FF2B5EF4-FFF2-40B4-BE49-F238E27FC236}">
                <a16:creationId xmlns:a16="http://schemas.microsoft.com/office/drawing/2014/main" id="{7BE5D8B1-9E34-40E1-902A-F5947BA55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4D4A8-89B9-41A6-8BFD-CBFFE8B441D6}"/>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2550056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5347-BCC4-4A6B-B1B5-AA327C7BDA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4A9707-54C3-4826-A37C-7BFD3C69C7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23BA22-0214-497C-B20B-81A8523082C8}"/>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5" name="Footer Placeholder 4">
            <a:extLst>
              <a:ext uri="{FF2B5EF4-FFF2-40B4-BE49-F238E27FC236}">
                <a16:creationId xmlns:a16="http://schemas.microsoft.com/office/drawing/2014/main" id="{D587DF59-DCB0-45ED-BF11-E6E9145D20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F21485-88E9-450A-A1E9-34D08CCF1570}"/>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29796573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591674-1002-4C87-82FA-C8F42D304EBD}"/>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08704C-F88B-4869-B2EF-568C49DFFB1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6AFF6-4B45-47DD-B91E-59B10FD504DC}"/>
              </a:ext>
            </a:extLst>
          </p:cNvPr>
          <p:cNvSpPr>
            <a:spLocks noGrp="1"/>
          </p:cNvSpPr>
          <p:nvPr>
            <p:ph type="dt" sz="half" idx="10"/>
          </p:nvPr>
        </p:nvSpPr>
        <p:spPr/>
        <p:txBody>
          <a:bodyPr/>
          <a:lstStyle/>
          <a:p>
            <a:fld id="{383E4D57-7DC2-4C3A-AF88-3D95FDE3995A}" type="datetimeFigureOut">
              <a:rPr lang="en-US" smtClean="0"/>
              <a:t>10/28/2025</a:t>
            </a:fld>
            <a:endParaRPr lang="en-US"/>
          </a:p>
        </p:txBody>
      </p:sp>
      <p:sp>
        <p:nvSpPr>
          <p:cNvPr id="5" name="Footer Placeholder 4">
            <a:extLst>
              <a:ext uri="{FF2B5EF4-FFF2-40B4-BE49-F238E27FC236}">
                <a16:creationId xmlns:a16="http://schemas.microsoft.com/office/drawing/2014/main" id="{9F50C32C-77DB-4F72-9C63-5D82E50A3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4368A-4E24-4292-8F20-42F825930274}"/>
              </a:ext>
            </a:extLst>
          </p:cNvPr>
          <p:cNvSpPr>
            <a:spLocks noGrp="1"/>
          </p:cNvSpPr>
          <p:nvPr>
            <p:ph type="sldNum" sz="quarter" idx="12"/>
          </p:nvPr>
        </p:nvSpPr>
        <p:spPr/>
        <p:txBody>
          <a:bodyPr/>
          <a:lstStyle/>
          <a:p>
            <a:fld id="{3C83D0DA-FA43-4589-B418-BF12C8079A85}" type="slidenum">
              <a:rPr lang="en-US" smtClean="0"/>
              <a:t>‹#›</a:t>
            </a:fld>
            <a:endParaRPr lang="en-US"/>
          </a:p>
        </p:txBody>
      </p:sp>
    </p:spTree>
    <p:extLst>
      <p:ext uri="{BB962C8B-B14F-4D97-AF65-F5344CB8AC3E}">
        <p14:creationId xmlns:p14="http://schemas.microsoft.com/office/powerpoint/2010/main" val="38589861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36186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10/28/2025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10/28/2025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10/28/2025</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BC5F76-E21D-46DF-9BDB-A86829D518F0}"/>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5D42D8-68D5-496C-8954-AAD092654A5F}"/>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3599ED-AEF2-4BB8-A771-F3A9E2FCD232}"/>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383E4D57-7DC2-4C3A-AF88-3D95FDE3995A}" type="datetimeFigureOut">
              <a:rPr lang="en-US" smtClean="0"/>
              <a:t>10/28/2025</a:t>
            </a:fld>
            <a:endParaRPr lang="en-US"/>
          </a:p>
        </p:txBody>
      </p:sp>
      <p:sp>
        <p:nvSpPr>
          <p:cNvPr id="5" name="Footer Placeholder 4">
            <a:extLst>
              <a:ext uri="{FF2B5EF4-FFF2-40B4-BE49-F238E27FC236}">
                <a16:creationId xmlns:a16="http://schemas.microsoft.com/office/drawing/2014/main" id="{4B39011D-4DCE-415A-B2C1-EDC04B581E71}"/>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A5B462-5896-4BB3-BF1B-FA7DEA6417F8}"/>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3C83D0DA-FA43-4589-B418-BF12C8079A85}" type="slidenum">
              <a:rPr lang="en-US" smtClean="0"/>
              <a:t>‹#›</a:t>
            </a:fld>
            <a:endParaRPr lang="en-US"/>
          </a:p>
        </p:txBody>
      </p:sp>
    </p:spTree>
    <p:extLst>
      <p:ext uri="{BB962C8B-B14F-4D97-AF65-F5344CB8AC3E}">
        <p14:creationId xmlns:p14="http://schemas.microsoft.com/office/powerpoint/2010/main" val="202189025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47873C-F375-1C3C-4DD7-5F20FFEBC4E4}"/>
              </a:ext>
            </a:extLst>
          </p:cNvPr>
          <p:cNvSpPr txBox="1"/>
          <p:nvPr/>
        </p:nvSpPr>
        <p:spPr>
          <a:xfrm>
            <a:off x="7780704" y="5144572"/>
            <a:ext cx="6392496" cy="2086725"/>
          </a:xfrm>
          <a:prstGeom prst="rect">
            <a:avLst/>
          </a:prstGeom>
          <a:solidFill>
            <a:srgbClr val="002060"/>
          </a:solidFill>
          <a:ln>
            <a:noFill/>
          </a:ln>
          <a:effectLst>
            <a:outerShdw blurRad="50800" dist="50800" dir="6840000" algn="ctr" rotWithShape="0">
              <a:srgbClr val="000000">
                <a:alpha val="43137"/>
              </a:srgbClr>
            </a:outerShdw>
          </a:effectLst>
        </p:spPr>
        <p:style>
          <a:lnRef idx="0">
            <a:scrgbClr r="0" g="0" b="0"/>
          </a:lnRef>
          <a:fillRef idx="0">
            <a:scrgbClr r="0" g="0" b="0"/>
          </a:fillRef>
          <a:effectRef idx="0">
            <a:scrgbClr r="0" g="0" b="0"/>
          </a:effectRef>
          <a:fontRef idx="minor">
            <a:schemeClr val="lt1"/>
          </a:fontRef>
        </p:style>
        <p:txBody>
          <a:bodyPr wrap="square" rtlCol="0">
            <a:spAutoFit/>
          </a:bodyPr>
          <a:lstStyle/>
          <a:p>
            <a:pPr defTabSz="1097280">
              <a:defRPr/>
            </a:pPr>
            <a:endParaRPr lang="en-US" sz="2160" dirty="0">
              <a:solidFill>
                <a:prstClr val="white"/>
              </a:solidFill>
              <a:latin typeface="Calibri" panose="020F0502020204030204"/>
            </a:endParaRPr>
          </a:p>
          <a:p>
            <a:pPr defTabSz="1097280">
              <a:defRPr/>
            </a:pPr>
            <a:endParaRPr lang="en-US" sz="2160" dirty="0">
              <a:solidFill>
                <a:prstClr val="white"/>
              </a:solidFill>
              <a:latin typeface="Calibri" panose="020F0502020204030204"/>
            </a:endParaRPr>
          </a:p>
          <a:p>
            <a:pPr defTabSz="1097280">
              <a:defRPr/>
            </a:pPr>
            <a:endParaRPr lang="en-US" sz="2160" dirty="0">
              <a:solidFill>
                <a:prstClr val="white"/>
              </a:solidFill>
              <a:latin typeface="Calibri" panose="020F0502020204030204"/>
            </a:endParaRPr>
          </a:p>
          <a:p>
            <a:pPr defTabSz="1097280">
              <a:defRPr/>
            </a:pPr>
            <a:endParaRPr lang="en-US" sz="2160" dirty="0">
              <a:solidFill>
                <a:prstClr val="white"/>
              </a:solidFill>
              <a:latin typeface="Calibri" panose="020F0502020204030204"/>
            </a:endParaRPr>
          </a:p>
          <a:p>
            <a:pPr defTabSz="1097280">
              <a:defRPr/>
            </a:pPr>
            <a:endParaRPr lang="en-US" sz="2160" dirty="0">
              <a:solidFill>
                <a:prstClr val="white"/>
              </a:solidFill>
              <a:latin typeface="Calibri" panose="020F0502020204030204"/>
            </a:endParaRPr>
          </a:p>
          <a:p>
            <a:pPr defTabSz="1097280">
              <a:defRPr/>
            </a:pPr>
            <a:endParaRPr lang="en-US" sz="2160" dirty="0">
              <a:solidFill>
                <a:prstClr val="white"/>
              </a:solidFill>
              <a:latin typeface="Calibri" panose="020F0502020204030204"/>
            </a:endParaRPr>
          </a:p>
        </p:txBody>
      </p:sp>
      <p:sp>
        <p:nvSpPr>
          <p:cNvPr id="2" name="Title 1">
            <a:extLst>
              <a:ext uri="{FF2B5EF4-FFF2-40B4-BE49-F238E27FC236}">
                <a16:creationId xmlns:a16="http://schemas.microsoft.com/office/drawing/2014/main" id="{BE4DCE00-DBB2-41BB-8766-14D2DB07B1E1}"/>
              </a:ext>
            </a:extLst>
          </p:cNvPr>
          <p:cNvSpPr>
            <a:spLocks noGrp="1"/>
          </p:cNvSpPr>
          <p:nvPr>
            <p:ph type="title"/>
          </p:nvPr>
        </p:nvSpPr>
        <p:spPr>
          <a:xfrm>
            <a:off x="457200" y="274320"/>
            <a:ext cx="13941469" cy="640080"/>
          </a:xfrm>
        </p:spPr>
        <p:txBody>
          <a:bodyPr>
            <a:normAutofit fontScale="90000"/>
          </a:bodyPr>
          <a:lstStyle/>
          <a:p>
            <a:r>
              <a:rPr lang="en-US" sz="4320" dirty="0">
                <a:latin typeface="Poppins" panose="00000500000000000000" pitchFamily="2" charset="0"/>
                <a:cs typeface="Poppins" panose="00000500000000000000" pitchFamily="2" charset="0"/>
              </a:rPr>
              <a:t>Chopra – Marketing Automation &amp; Implementation</a:t>
            </a:r>
          </a:p>
        </p:txBody>
      </p:sp>
      <p:sp>
        <p:nvSpPr>
          <p:cNvPr id="5" name="Rectangle 4">
            <a:extLst>
              <a:ext uri="{FF2B5EF4-FFF2-40B4-BE49-F238E27FC236}">
                <a16:creationId xmlns:a16="http://schemas.microsoft.com/office/drawing/2014/main" id="{92151E7E-EE34-4643-B5C7-9E353C625BA6}"/>
              </a:ext>
            </a:extLst>
          </p:cNvPr>
          <p:cNvSpPr/>
          <p:nvPr/>
        </p:nvSpPr>
        <p:spPr>
          <a:xfrm>
            <a:off x="344467" y="1413206"/>
            <a:ext cx="13828734" cy="1816010"/>
          </a:xfrm>
          <a:prstGeom prst="rect">
            <a:avLst/>
          </a:prstGeom>
        </p:spPr>
        <p:txBody>
          <a:bodyPr wrap="square">
            <a:spAutoFit/>
          </a:bodyPr>
          <a:lstStyle/>
          <a:p>
            <a:pPr defTabSz="1097280">
              <a:lnSpc>
                <a:spcPct val="110000"/>
              </a:lnSpc>
              <a:defRPr/>
            </a:pPr>
            <a:r>
              <a:rPr lang="en-US" sz="1920" b="1" dirty="0">
                <a:solidFill>
                  <a:srgbClr val="008AD9"/>
                </a:solidFill>
                <a:latin typeface="Poppins" panose="00000500000000000000" pitchFamily="2" charset="0"/>
                <a:ea typeface="MS Mincho" panose="02020609040205080304" pitchFamily="49" charset="-128"/>
                <a:cs typeface="Poppins" panose="00000500000000000000" pitchFamily="2" charset="0"/>
              </a:rPr>
              <a:t>Client</a:t>
            </a:r>
            <a:r>
              <a:rPr lang="en-US" sz="1920" b="1" dirty="0">
                <a:solidFill>
                  <a:srgbClr val="008AD9"/>
                </a:solidFill>
                <a:latin typeface="Poppins" panose="00000500000000000000" pitchFamily="2" charset="0"/>
                <a:cs typeface="Poppins" panose="00000500000000000000" pitchFamily="2" charset="0"/>
              </a:rPr>
              <a:t> </a:t>
            </a:r>
            <a:r>
              <a:rPr lang="en-US" sz="1920" b="1" dirty="0">
                <a:solidFill>
                  <a:srgbClr val="008AD9"/>
                </a:solidFill>
                <a:latin typeface="Poppins" panose="00000500000000000000" pitchFamily="2" charset="0"/>
                <a:ea typeface="MS Mincho" panose="02020609040205080304" pitchFamily="49" charset="-128"/>
                <a:cs typeface="Poppins" panose="00000500000000000000" pitchFamily="2" charset="0"/>
              </a:rPr>
              <a:t>Need</a:t>
            </a:r>
          </a:p>
          <a:p>
            <a:pPr defTabSz="1097280">
              <a:lnSpc>
                <a:spcPct val="120000"/>
              </a:lnSpc>
            </a:pPr>
            <a:r>
              <a:rPr lang="en-US" sz="1920" dirty="0">
                <a:solidFill>
                  <a:srgbClr val="2B2B2B"/>
                </a:solidFill>
                <a:latin typeface="Poppins" panose="00000500000000000000" pitchFamily="2" charset="0"/>
                <a:ea typeface="MS Mincho" panose="02020609040205080304" pitchFamily="49" charset="-128"/>
                <a:cs typeface="Poppins" panose="00000500000000000000" pitchFamily="2" charset="0"/>
              </a:rPr>
              <a:t>The Chopra Center for Wellbeing is a Southern California Health and Wellness center, resort, and spa that offer a variety of healing programs, retreats, treatments, and teacher training programs. They came to Affirma for support in executing their Salesforce Marketing Cloud as well as assist with overall marketing strategy and CRM implementation. </a:t>
            </a:r>
          </a:p>
        </p:txBody>
      </p:sp>
      <p:sp>
        <p:nvSpPr>
          <p:cNvPr id="7" name="Rectangle 6">
            <a:extLst>
              <a:ext uri="{FF2B5EF4-FFF2-40B4-BE49-F238E27FC236}">
                <a16:creationId xmlns:a16="http://schemas.microsoft.com/office/drawing/2014/main" id="{18B0CBF5-424C-4AAE-8C3D-098A83D2C8B6}"/>
              </a:ext>
            </a:extLst>
          </p:cNvPr>
          <p:cNvSpPr/>
          <p:nvPr/>
        </p:nvSpPr>
        <p:spPr>
          <a:xfrm>
            <a:off x="344466" y="3352596"/>
            <a:ext cx="13941469" cy="1845570"/>
          </a:xfrm>
          <a:prstGeom prst="rect">
            <a:avLst/>
          </a:prstGeom>
        </p:spPr>
        <p:txBody>
          <a:bodyPr wrap="square">
            <a:spAutoFit/>
          </a:bodyPr>
          <a:lstStyle/>
          <a:p>
            <a:pPr defTabSz="1097280">
              <a:lnSpc>
                <a:spcPct val="120000"/>
              </a:lnSpc>
              <a:defRPr/>
            </a:pPr>
            <a:r>
              <a:rPr lang="en-US" sz="1920" b="1" dirty="0">
                <a:solidFill>
                  <a:srgbClr val="008AD9"/>
                </a:solidFill>
                <a:latin typeface="Poppins" panose="00000500000000000000" pitchFamily="2" charset="0"/>
                <a:ea typeface="MS Mincho" panose="02020609040205080304" pitchFamily="49" charset="-128"/>
                <a:cs typeface="Poppins" panose="00000500000000000000" pitchFamily="2" charset="0"/>
              </a:rPr>
              <a:t>Affirma Support</a:t>
            </a:r>
          </a:p>
          <a:p>
            <a:pPr defTabSz="1097280">
              <a:lnSpc>
                <a:spcPct val="120000"/>
              </a:lnSpc>
              <a:defRPr/>
            </a:pPr>
            <a:r>
              <a:rPr lang="en-US" sz="1920" dirty="0">
                <a:solidFill>
                  <a:srgbClr val="2B2B2B"/>
                </a:solidFill>
                <a:latin typeface="Poppins" panose="00000500000000000000" pitchFamily="2" charset="0"/>
                <a:ea typeface="MS Mincho" panose="02020609040205080304" pitchFamily="49" charset="-128"/>
                <a:cs typeface="Poppins" panose="00000500000000000000" pitchFamily="2" charset="0"/>
              </a:rPr>
              <a:t>Since The Chopra Center was new to the Salesforce platform, Affirma helped them understand how to use and optimize Salesforce for their Journey Builder tool, allowing companies to customize the way your company interacts with customers at each stage of the customer lifecycle through automated triggers, and Salesforce data extension, an added table of data entered in.</a:t>
            </a:r>
            <a:endParaRPr lang="en-US" sz="1920" dirty="0">
              <a:solidFill>
                <a:prstClr val="black">
                  <a:lumMod val="65000"/>
                  <a:lumOff val="35000"/>
                </a:prstClr>
              </a:solidFill>
              <a:latin typeface="Poppins" panose="00000500000000000000" pitchFamily="2" charset="0"/>
              <a:cs typeface="Poppins" panose="00000500000000000000" pitchFamily="2" charset="0"/>
            </a:endParaRPr>
          </a:p>
        </p:txBody>
      </p:sp>
      <p:sp>
        <p:nvSpPr>
          <p:cNvPr id="8" name="Rectangle 7">
            <a:extLst>
              <a:ext uri="{FF2B5EF4-FFF2-40B4-BE49-F238E27FC236}">
                <a16:creationId xmlns:a16="http://schemas.microsoft.com/office/drawing/2014/main" id="{5B514433-8F06-468B-AC0E-8A2C85C0A51C}"/>
              </a:ext>
            </a:extLst>
          </p:cNvPr>
          <p:cNvSpPr/>
          <p:nvPr/>
        </p:nvSpPr>
        <p:spPr>
          <a:xfrm>
            <a:off x="8056625" y="5366170"/>
            <a:ext cx="5840654" cy="1946302"/>
          </a:xfrm>
          <a:prstGeom prst="rect">
            <a:avLst/>
          </a:prstGeom>
        </p:spPr>
        <p:txBody>
          <a:bodyPr wrap="square">
            <a:spAutoFit/>
          </a:bodyPr>
          <a:lstStyle/>
          <a:p>
            <a:pPr defTabSz="1097280">
              <a:lnSpc>
                <a:spcPct val="120000"/>
              </a:lnSpc>
            </a:pPr>
            <a:r>
              <a:rPr lang="en-US" sz="1680" i="1" dirty="0">
                <a:solidFill>
                  <a:prstClr val="white"/>
                </a:solidFill>
                <a:latin typeface="Poppins" panose="00000500000000000000" pitchFamily="2" charset="0"/>
                <a:ea typeface="MS Mincho" panose="02020609040205080304" pitchFamily="49" charset="-128"/>
                <a:cs typeface="Poppins" panose="00000500000000000000" pitchFamily="2" charset="0"/>
              </a:rPr>
              <a:t>“The Affirma team helped guide us through our configuration of Marketing Cloud to better optimize our campaigns with completely confidence in their abilities.” </a:t>
            </a:r>
          </a:p>
          <a:p>
            <a:pPr algn="r" defTabSz="1097280">
              <a:lnSpc>
                <a:spcPct val="120000"/>
              </a:lnSpc>
            </a:pPr>
            <a:r>
              <a:rPr lang="en-US" sz="1680" i="1" dirty="0">
                <a:solidFill>
                  <a:prstClr val="white"/>
                </a:solidFill>
                <a:latin typeface="Poppins" panose="00000500000000000000" pitchFamily="2" charset="0"/>
                <a:ea typeface="MS Mincho" panose="02020609040205080304" pitchFamily="49" charset="-128"/>
                <a:cs typeface="Poppins" panose="00000500000000000000" pitchFamily="2" charset="0"/>
              </a:rPr>
              <a:t>- </a:t>
            </a:r>
            <a:r>
              <a:rPr lang="en-US" sz="1920" i="1" dirty="0">
                <a:solidFill>
                  <a:prstClr val="white"/>
                </a:solidFill>
                <a:latin typeface="Poppins" panose="00000500000000000000" pitchFamily="2" charset="0"/>
                <a:ea typeface="MS Mincho" panose="02020609040205080304" pitchFamily="49" charset="-128"/>
                <a:cs typeface="Poppins" panose="00000500000000000000" pitchFamily="2" charset="0"/>
              </a:rPr>
              <a:t>Sean Schulze CEO, The Chopra Center</a:t>
            </a:r>
          </a:p>
          <a:p>
            <a:pPr algn="r" defTabSz="1097280">
              <a:defRPr/>
            </a:pPr>
            <a:endParaRPr lang="en-US" sz="1680" dirty="0">
              <a:solidFill>
                <a:prstClr val="white"/>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C8D025CF-81FC-AE68-3537-5BDF6062740D}"/>
              </a:ext>
            </a:extLst>
          </p:cNvPr>
          <p:cNvSpPr txBox="1"/>
          <p:nvPr/>
        </p:nvSpPr>
        <p:spPr>
          <a:xfrm>
            <a:off x="344465" y="5318227"/>
            <a:ext cx="7313254" cy="2554738"/>
          </a:xfrm>
          <a:prstGeom prst="rect">
            <a:avLst/>
          </a:prstGeom>
          <a:noFill/>
        </p:spPr>
        <p:txBody>
          <a:bodyPr wrap="square">
            <a:spAutoFit/>
          </a:bodyPr>
          <a:lstStyle/>
          <a:p>
            <a:pPr defTabSz="1097280">
              <a:lnSpc>
                <a:spcPct val="120000"/>
              </a:lnSpc>
            </a:pPr>
            <a:r>
              <a:rPr lang="en-US" sz="1920" dirty="0">
                <a:solidFill>
                  <a:srgbClr val="2B2B2B"/>
                </a:solidFill>
                <a:latin typeface="Poppins" panose="00000500000000000000" pitchFamily="2" charset="0"/>
                <a:ea typeface="MS Mincho" panose="02020609040205080304" pitchFamily="49" charset="-128"/>
                <a:cs typeface="Poppins" panose="00000500000000000000" pitchFamily="2" charset="0"/>
              </a:rPr>
              <a:t>Affirma analyzed their data and current processes as well as their goals for future marketing campaigns to confidently recommend their next enterprise software purchases and investments.  The Chopra Center successfully implemented a marketing automation and cloud software allowing The Chopra Center to optimize lead generation and engagement for higher ROI. </a:t>
            </a:r>
            <a:endParaRPr lang="en-US" sz="1920" dirty="0">
              <a:solidFill>
                <a:prstClr val="black"/>
              </a:solidFill>
              <a:latin typeface="Poppins" panose="00000500000000000000" pitchFamily="2" charset="0"/>
              <a:cs typeface="Poppins" panose="00000500000000000000" pitchFamily="2" charset="0"/>
            </a:endParaRPr>
          </a:p>
        </p:txBody>
      </p:sp>
      <p:pic>
        <p:nvPicPr>
          <p:cNvPr id="10" name="Picture 6" descr="Image result for chopra logo">
            <a:extLst>
              <a:ext uri="{FF2B5EF4-FFF2-40B4-BE49-F238E27FC236}">
                <a16:creationId xmlns:a16="http://schemas.microsoft.com/office/drawing/2014/main" id="{316B9F80-E056-4487-D8C2-4B13663DEE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8"/>
          <a:stretch/>
        </p:blipFill>
        <p:spPr bwMode="auto">
          <a:xfrm>
            <a:off x="9874408" y="7370704"/>
            <a:ext cx="2205088" cy="85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159479"/>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xsi:nil="true"/>
    <PlatTech xmlns="f0ee8362-fa7e-4bc9-ab88-7dcfb17cb19b">
      <Value>Salesforce Marketing Cloud</Value>
    </PlatTech>
    <ProjectCompletionDate xmlns="f0ee8362-fa7e-4bc9-ab88-7dcfb17cb19b">2017-01-01T08:00:00+00:00</ProjectCompletionDate>
    <BusinessUnit xmlns="f0ee8362-fa7e-4bc9-ab88-7dcfb17cb19b">
      <Value>Marketing Services</Value>
    </BusinessUnit>
    <Solutions xmlns="f0ee8362-fa7e-4bc9-ab88-7dcfb17cb19b">
      <Value>Migrations</Value>
      <Value>Integrations</Value>
      <Value>Configurations</Value>
    </Solutions>
    <ApprovedByClient xmlns="f0ee8362-fa7e-4bc9-ab88-7dcfb17cb19b">false</ApprovedByClien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http://purl.org/dc/elements/1.1/"/>
    <ds:schemaRef ds:uri="http://schemas.microsoft.com/office/2006/metadata/properties"/>
    <ds:schemaRef ds:uri="88b7377a-5542-47ba-a278-cca8a69012bf"/>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b35e65a8-de2d-423e-a612-b291bc7aef40"/>
    <ds:schemaRef ds:uri="http://www.w3.org/XML/1998/namespace"/>
  </ds:schemaRefs>
</ds:datastoreItem>
</file>

<file path=customXml/itemProps2.xml><?xml version="1.0" encoding="utf-8"?>
<ds:datastoreItem xmlns:ds="http://schemas.openxmlformats.org/officeDocument/2006/customXml" ds:itemID="{66F695F3-5F2A-427E-B9D7-1C64E8F01D6D}"/>
</file>

<file path=customXml/itemProps3.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4.xml><?xml version="1.0" encoding="utf-8"?>
<ds:datastoreItem xmlns:ds="http://schemas.openxmlformats.org/officeDocument/2006/customXml" ds:itemID="{966BC632-0FB7-42F8-9551-553EB4BFE74D}"/>
</file>

<file path=docProps/app.xml><?xml version="1.0" encoding="utf-8"?>
<Properties xmlns="http://schemas.openxmlformats.org/officeDocument/2006/extended-properties" xmlns:vt="http://schemas.openxmlformats.org/officeDocument/2006/docPropsVTypes">
  <Template/>
  <TotalTime>57855</TotalTime>
  <Words>216</Words>
  <Application>Microsoft Office PowerPoint</Application>
  <PresentationFormat>Custom</PresentationFormat>
  <Paragraphs>12</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Calibri</vt:lpstr>
      <vt:lpstr>Arial</vt:lpstr>
      <vt:lpstr>Poppins</vt:lpstr>
      <vt:lpstr>Segoe UI Light</vt:lpstr>
      <vt:lpstr>Calibri Light</vt:lpstr>
      <vt:lpstr>Segoe UI Semilight</vt:lpstr>
      <vt:lpstr>Segoe UI</vt:lpstr>
      <vt:lpstr>Custom Design</vt:lpstr>
      <vt:lpstr>2_Office Theme</vt:lpstr>
      <vt:lpstr>Chopra – Marketing Automation &amp;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Westfield &amp; Affirma - Managed Service</dc:title>
  <dc:creator>Nory Kotrasa</dc:creator>
  <cp:lastModifiedBy>Alyson Knox-Meade</cp:lastModifiedBy>
  <cp:revision>2823</cp:revision>
  <cp:lastPrinted>2016-10-17T19:50:15Z</cp:lastPrinted>
  <dcterms:created xsi:type="dcterms:W3CDTF">2013-12-05T17:26:23Z</dcterms:created>
  <dcterms:modified xsi:type="dcterms:W3CDTF">2025-10-28T18:39:48Z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